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it-IT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rico ciminello" initials="ec" lastIdx="1" clrIdx="0">
    <p:extLst>
      <p:ext uri="{19B8F6BF-5375-455C-9EA6-DF929625EA0E}">
        <p15:presenceInfo xmlns:p15="http://schemas.microsoft.com/office/powerpoint/2012/main" userId="S-1-5-21-1551380472-522478087-31540385-396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911" autoAdjust="0"/>
    <p:restoredTop sz="94660"/>
  </p:normalViewPr>
  <p:slideViewPr>
    <p:cSldViewPr snapToGrid="0">
      <p:cViewPr>
        <p:scale>
          <a:sx n="25" d="100"/>
          <a:sy n="25" d="100"/>
        </p:scale>
        <p:origin x="6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42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75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93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00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24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40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2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7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34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21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17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D71A1-06B1-4F28-819D-C30C88052817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1FDF-E4E1-4C8D-AF9C-B737C21E8C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41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831012" y="3699292"/>
            <a:ext cx="22991388" cy="115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6600"/>
                </a:solidFill>
              </a:rPr>
              <a:t>Italian Arthroplasty Registry: introducing ankle data collection</a:t>
            </a:r>
            <a:endParaRPr lang="it-IT" dirty="0">
              <a:solidFill>
                <a:srgbClr val="CC66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21777" y="5079751"/>
            <a:ext cx="278374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Torre M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, Carrani E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, Luzi I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, Sampaolo L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it-IT" sz="4000" dirty="0" err="1">
                <a:solidFill>
                  <a:schemeClr val="accent5">
                    <a:lumMod val="50000"/>
                  </a:schemeClr>
                </a:solidFill>
              </a:rPr>
              <a:t>Laricchiuta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 P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, Galati F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, Ceccarelli S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, Masciocchi M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, Ciminello 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it-IT" sz="4000" baseline="30000" dirty="0" smtClean="0">
                <a:solidFill>
                  <a:schemeClr val="accent5">
                    <a:lumMod val="50000"/>
                  </a:schemeClr>
                </a:solidFill>
              </a:rPr>
              <a:t>1,4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it-IT" sz="4000" dirty="0" err="1">
                <a:solidFill>
                  <a:schemeClr val="accent5">
                    <a:lumMod val="50000"/>
                  </a:schemeClr>
                </a:solidFill>
              </a:rPr>
              <a:t>Boniforti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Zanoli 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G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, Alfieri </a:t>
            </a:r>
            <a:r>
              <a:rPr lang="it-IT" sz="4000" dirty="0" err="1">
                <a:solidFill>
                  <a:schemeClr val="accent5">
                    <a:lumMod val="50000"/>
                  </a:schemeClr>
                </a:solidFill>
              </a:rPr>
              <a:t>Montrasio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it-IT" sz="4000" dirty="0">
                <a:solidFill>
                  <a:schemeClr val="accent5">
                    <a:lumMod val="50000"/>
                  </a:schemeClr>
                </a:solidFill>
              </a:rPr>
              <a:t>Giannini 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it-IT" sz="4000" baseline="30000" dirty="0">
                <a:solidFill>
                  <a:schemeClr val="accent5">
                    <a:lumMod val="50000"/>
                  </a:schemeClr>
                </a:solidFill>
              </a:rPr>
              <a:t>8</a:t>
            </a:r>
            <a:r>
              <a:rPr lang="it-IT" sz="4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it-IT" sz="3600" dirty="0">
              <a:solidFill>
                <a:srgbClr val="002060"/>
              </a:solidFill>
            </a:endParaRPr>
          </a:p>
          <a:p>
            <a:r>
              <a:rPr lang="it-IT" sz="3600" baseline="30000" dirty="0" smtClean="0">
                <a:solidFill>
                  <a:srgbClr val="002060"/>
                </a:solidFill>
              </a:rPr>
              <a:t>1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Scientific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Presidency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Secretariat</a:t>
            </a:r>
            <a:r>
              <a:rPr lang="it-IT" sz="3600" dirty="0" smtClean="0">
                <a:solidFill>
                  <a:srgbClr val="002060"/>
                </a:solidFill>
              </a:rPr>
              <a:t>, </a:t>
            </a:r>
            <a:r>
              <a:rPr lang="it-IT" sz="3600" dirty="0" err="1" smtClean="0">
                <a:solidFill>
                  <a:srgbClr val="002060"/>
                </a:solidFill>
              </a:rPr>
              <a:t>Italian</a:t>
            </a:r>
            <a:r>
              <a:rPr lang="it-IT" sz="3600" dirty="0" smtClean="0">
                <a:solidFill>
                  <a:srgbClr val="002060"/>
                </a:solidFill>
              </a:rPr>
              <a:t> National </a:t>
            </a:r>
            <a:r>
              <a:rPr lang="it-IT" sz="3600" dirty="0" err="1">
                <a:solidFill>
                  <a:srgbClr val="002060"/>
                </a:solidFill>
              </a:rPr>
              <a:t>Institute</a:t>
            </a:r>
            <a:r>
              <a:rPr lang="it-IT" sz="3600" dirty="0">
                <a:solidFill>
                  <a:srgbClr val="002060"/>
                </a:solidFill>
              </a:rPr>
              <a:t> of </a:t>
            </a:r>
            <a:r>
              <a:rPr lang="it-IT" sz="3600" dirty="0" err="1" smtClean="0">
                <a:solidFill>
                  <a:srgbClr val="002060"/>
                </a:solidFill>
              </a:rPr>
              <a:t>Health</a:t>
            </a:r>
            <a:r>
              <a:rPr lang="it-IT" sz="3600" dirty="0" smtClean="0">
                <a:solidFill>
                  <a:srgbClr val="002060"/>
                </a:solidFill>
              </a:rPr>
              <a:t>, Rome, </a:t>
            </a:r>
            <a:r>
              <a:rPr lang="it-IT" sz="3600" dirty="0" err="1" smtClean="0">
                <a:solidFill>
                  <a:srgbClr val="002060"/>
                </a:solidFill>
              </a:rPr>
              <a:t>Italy</a:t>
            </a:r>
            <a:r>
              <a:rPr lang="it-IT" sz="3600" dirty="0" smtClean="0">
                <a:solidFill>
                  <a:srgbClr val="002060"/>
                </a:solidFill>
              </a:rPr>
              <a:t>;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en-US" sz="3600" baseline="30000" dirty="0" smtClean="0">
                <a:solidFill>
                  <a:srgbClr val="002060"/>
                </a:solidFill>
              </a:rPr>
              <a:t>2 </a:t>
            </a:r>
            <a:r>
              <a:rPr lang="en-US" sz="3600" dirty="0">
                <a:solidFill>
                  <a:srgbClr val="002060"/>
                </a:solidFill>
              </a:rPr>
              <a:t>National Centre for Disease prevention and health promotion, Italian </a:t>
            </a:r>
            <a:r>
              <a:rPr lang="en-US" sz="3600" dirty="0" smtClean="0">
                <a:solidFill>
                  <a:srgbClr val="002060"/>
                </a:solidFill>
              </a:rPr>
              <a:t>National </a:t>
            </a:r>
            <a:r>
              <a:rPr lang="en-US" sz="3600" dirty="0">
                <a:solidFill>
                  <a:srgbClr val="002060"/>
                </a:solidFill>
              </a:rPr>
              <a:t>Institute of </a:t>
            </a:r>
            <a:r>
              <a:rPr lang="en-US" sz="3600" dirty="0" smtClean="0">
                <a:solidFill>
                  <a:srgbClr val="002060"/>
                </a:solidFill>
              </a:rPr>
              <a:t>Health, Rome, </a:t>
            </a:r>
            <a:r>
              <a:rPr lang="en-US" sz="3600" dirty="0" smtClean="0">
                <a:solidFill>
                  <a:srgbClr val="002060"/>
                </a:solidFill>
              </a:rPr>
              <a:t>Italy</a:t>
            </a:r>
            <a:r>
              <a:rPr lang="it-IT" sz="3600" dirty="0" smtClean="0">
                <a:solidFill>
                  <a:srgbClr val="002060"/>
                </a:solidFill>
              </a:rPr>
              <a:t>; </a:t>
            </a:r>
            <a:r>
              <a:rPr lang="en-US" sz="3600" baseline="30000" dirty="0" smtClean="0">
                <a:solidFill>
                  <a:srgbClr val="002060"/>
                </a:solidFill>
              </a:rPr>
              <a:t>3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>
                <a:solidFill>
                  <a:srgbClr val="002060"/>
                </a:solidFill>
              </a:rPr>
              <a:t>DG-IT Service, Italian </a:t>
            </a:r>
            <a:r>
              <a:rPr lang="en-US" sz="3600" dirty="0" smtClean="0">
                <a:solidFill>
                  <a:srgbClr val="002060"/>
                </a:solidFill>
              </a:rPr>
              <a:t>National </a:t>
            </a:r>
            <a:r>
              <a:rPr lang="en-US" sz="3600" dirty="0">
                <a:solidFill>
                  <a:srgbClr val="002060"/>
                </a:solidFill>
              </a:rPr>
              <a:t>Institute of Health, </a:t>
            </a:r>
            <a:r>
              <a:rPr lang="en-US" sz="3600" dirty="0" smtClean="0">
                <a:solidFill>
                  <a:srgbClr val="002060"/>
                </a:solidFill>
              </a:rPr>
              <a:t>Rome, </a:t>
            </a:r>
            <a:r>
              <a:rPr lang="en-US" sz="3600" dirty="0" smtClean="0">
                <a:solidFill>
                  <a:srgbClr val="002060"/>
                </a:solidFill>
              </a:rPr>
              <a:t>Italy; </a:t>
            </a:r>
            <a:r>
              <a:rPr lang="it-IT" sz="3600" baseline="30000" dirty="0" smtClean="0">
                <a:solidFill>
                  <a:srgbClr val="002060"/>
                </a:solidFill>
              </a:rPr>
              <a:t>4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smtClean="0">
                <a:solidFill>
                  <a:srgbClr val="002060"/>
                </a:solidFill>
              </a:rPr>
              <a:t>La Sapienza </a:t>
            </a:r>
            <a:r>
              <a:rPr lang="it-IT" sz="3600" dirty="0" err="1" smtClean="0">
                <a:solidFill>
                  <a:srgbClr val="002060"/>
                </a:solidFill>
              </a:rPr>
              <a:t>University</a:t>
            </a:r>
            <a:r>
              <a:rPr lang="it-IT" sz="3600" dirty="0" smtClean="0">
                <a:solidFill>
                  <a:srgbClr val="002060"/>
                </a:solidFill>
              </a:rPr>
              <a:t> of Rome, Rome, </a:t>
            </a:r>
            <a:r>
              <a:rPr lang="it-IT" sz="3600" dirty="0" err="1" smtClean="0">
                <a:solidFill>
                  <a:srgbClr val="002060"/>
                </a:solidFill>
              </a:rPr>
              <a:t>Italy</a:t>
            </a:r>
            <a:r>
              <a:rPr lang="it-IT" sz="3600" dirty="0" smtClean="0">
                <a:solidFill>
                  <a:srgbClr val="002060"/>
                </a:solidFill>
              </a:rPr>
              <a:t>; </a:t>
            </a:r>
            <a:r>
              <a:rPr lang="it-IT" sz="3600" baseline="30000" dirty="0" smtClean="0">
                <a:solidFill>
                  <a:srgbClr val="002060"/>
                </a:solidFill>
                <a:cs typeface="Arial" panose="020B0604020202020204" pitchFamily="34" charset="0"/>
              </a:rPr>
              <a:t>5</a:t>
            </a:r>
            <a:r>
              <a:rPr lang="it-IT" sz="3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it-IT" sz="3600" dirty="0">
                <a:solidFill>
                  <a:srgbClr val="002060"/>
                </a:solidFill>
                <a:cs typeface="Arial" panose="020B0604020202020204" pitchFamily="34" charset="0"/>
              </a:rPr>
              <a:t>Fondazione San Raffaele Giglio, Cefalù (PA), </a:t>
            </a:r>
            <a:r>
              <a:rPr lang="it-IT" sz="3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Italy</a:t>
            </a:r>
            <a:r>
              <a:rPr lang="it-IT" sz="3600" dirty="0" smtClean="0">
                <a:solidFill>
                  <a:srgbClr val="002060"/>
                </a:solidFill>
                <a:cs typeface="Arial" panose="020B0604020202020204" pitchFamily="34" charset="0"/>
              </a:rPr>
              <a:t>; </a:t>
            </a:r>
            <a:r>
              <a:rPr lang="it-IT" sz="3600" baseline="30000" dirty="0" smtClean="0">
                <a:solidFill>
                  <a:srgbClr val="002060"/>
                </a:solidFill>
                <a:cs typeface="Arial" panose="020B0604020202020204" pitchFamily="34" charset="0"/>
              </a:rPr>
              <a:t>6</a:t>
            </a:r>
            <a:r>
              <a:rPr lang="it-IT" sz="36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it-IT" sz="3600" dirty="0">
                <a:solidFill>
                  <a:srgbClr val="002060"/>
                </a:solidFill>
                <a:cs typeface="Arial" panose="020B0604020202020204" pitchFamily="34" charset="0"/>
              </a:rPr>
              <a:t>Casa di Cura Santa Maria Maddalena, Occhiobello (RO), </a:t>
            </a:r>
            <a:r>
              <a:rPr lang="it-IT" sz="36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Italy</a:t>
            </a:r>
            <a:r>
              <a:rPr lang="it-IT" sz="3600" dirty="0" smtClean="0">
                <a:solidFill>
                  <a:srgbClr val="002060"/>
                </a:solidFill>
                <a:cs typeface="Arial" panose="020B0604020202020204" pitchFamily="34" charset="0"/>
              </a:rPr>
              <a:t>; </a:t>
            </a:r>
            <a:r>
              <a:rPr lang="it-IT" sz="3600" baseline="30000" dirty="0" smtClean="0">
                <a:solidFill>
                  <a:srgbClr val="002060"/>
                </a:solidFill>
              </a:rPr>
              <a:t>7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>
                <a:solidFill>
                  <a:srgbClr val="002060"/>
                </a:solidFill>
              </a:rPr>
              <a:t>IRCCS Istituto Ortopedico </a:t>
            </a:r>
            <a:r>
              <a:rPr lang="it-IT" sz="3600" dirty="0" smtClean="0">
                <a:solidFill>
                  <a:srgbClr val="002060"/>
                </a:solidFill>
              </a:rPr>
              <a:t>Galeazzi, Milano (MI), </a:t>
            </a:r>
            <a:r>
              <a:rPr lang="it-IT" sz="3600" dirty="0" err="1" smtClean="0">
                <a:solidFill>
                  <a:srgbClr val="002060"/>
                </a:solidFill>
              </a:rPr>
              <a:t>Italy</a:t>
            </a:r>
            <a:r>
              <a:rPr lang="it-IT" sz="3600" dirty="0" smtClean="0">
                <a:solidFill>
                  <a:srgbClr val="002060"/>
                </a:solidFill>
              </a:rPr>
              <a:t>; </a:t>
            </a:r>
            <a:r>
              <a:rPr lang="it-IT" sz="3600" baseline="30000" dirty="0" smtClean="0">
                <a:solidFill>
                  <a:srgbClr val="002060"/>
                </a:solidFill>
              </a:rPr>
              <a:t>8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smtClean="0">
                <a:solidFill>
                  <a:srgbClr val="002060"/>
                </a:solidFill>
              </a:rPr>
              <a:t>Istituto </a:t>
            </a:r>
            <a:r>
              <a:rPr lang="it-IT" sz="3600" dirty="0">
                <a:solidFill>
                  <a:srgbClr val="002060"/>
                </a:solidFill>
              </a:rPr>
              <a:t>O</a:t>
            </a:r>
            <a:r>
              <a:rPr lang="it-IT" sz="3600" dirty="0" smtClean="0">
                <a:solidFill>
                  <a:srgbClr val="002060"/>
                </a:solidFill>
              </a:rPr>
              <a:t>rtopedico Rizzoli, Bologna (BO), </a:t>
            </a:r>
            <a:r>
              <a:rPr lang="it-IT" sz="3600" dirty="0" err="1" smtClean="0">
                <a:solidFill>
                  <a:srgbClr val="002060"/>
                </a:solidFill>
              </a:rPr>
              <a:t>Italy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55884" y="9727376"/>
            <a:ext cx="28403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INTRODUCTION</a:t>
            </a:r>
          </a:p>
          <a:p>
            <a:endParaRPr lang="it-IT" sz="4000" dirty="0">
              <a:solidFill>
                <a:srgbClr val="002060"/>
              </a:solidFill>
            </a:endParaRPr>
          </a:p>
          <a:p>
            <a:pPr algn="just"/>
            <a:r>
              <a:rPr lang="en-US" sz="4000" dirty="0">
                <a:solidFill>
                  <a:srgbClr val="002060"/>
                </a:solidFill>
              </a:rPr>
              <a:t>The Italian Arthroplasty Registry (RIAP), which is arranged as a regional registries federation, collects hip, knee (since 2013) and shoulder (since 2017) arthroplasty data. Currently, the data collection is voluntary and based on Hospital Discharge Data (HDD) supplemented with a “Minimum Data Set” (MDS) of </a:t>
            </a:r>
            <a:r>
              <a:rPr lang="en-US" sz="4000" dirty="0" smtClean="0">
                <a:solidFill>
                  <a:srgbClr val="002060"/>
                </a:solidFill>
              </a:rPr>
              <a:t>additional variables. The process followed in order to </a:t>
            </a:r>
            <a:r>
              <a:rPr lang="en-US" sz="4000" dirty="0">
                <a:solidFill>
                  <a:srgbClr val="002060"/>
                </a:solidFill>
              </a:rPr>
              <a:t>include in RIAP’s framework the </a:t>
            </a:r>
            <a:r>
              <a:rPr lang="en-US" sz="4000" dirty="0" smtClean="0">
                <a:solidFill>
                  <a:srgbClr val="002060"/>
                </a:solidFill>
              </a:rPr>
              <a:t>ankle data collection is </a:t>
            </a:r>
            <a:r>
              <a:rPr lang="en-US" sz="4000" dirty="0">
                <a:solidFill>
                  <a:srgbClr val="002060"/>
                </a:solidFill>
              </a:rPr>
              <a:t>presented here. </a:t>
            </a:r>
            <a:endParaRPr lang="it-IT" sz="4000" dirty="0"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882" y="14067225"/>
            <a:ext cx="154493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MATERIALS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002060"/>
                </a:solidFill>
              </a:rPr>
              <a:t>AND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METHODS</a:t>
            </a:r>
          </a:p>
          <a:p>
            <a:endParaRPr lang="it-IT" sz="4000" dirty="0">
              <a:solidFill>
                <a:srgbClr val="002060"/>
              </a:solidFill>
            </a:endParaRPr>
          </a:p>
          <a:p>
            <a:pPr algn="just"/>
            <a:r>
              <a:rPr lang="en-US" sz="4000" dirty="0">
                <a:solidFill>
                  <a:srgbClr val="002060"/>
                </a:solidFill>
              </a:rPr>
              <a:t>Firstly, 2001-2016 </a:t>
            </a:r>
            <a:r>
              <a:rPr lang="en-US" sz="4000" i="1" u="sng" dirty="0">
                <a:solidFill>
                  <a:srgbClr val="002060"/>
                </a:solidFill>
              </a:rPr>
              <a:t>HDD were browsed</a:t>
            </a:r>
            <a:r>
              <a:rPr lang="en-US" sz="4000" dirty="0">
                <a:solidFill>
                  <a:srgbClr val="002060"/>
                </a:solidFill>
              </a:rPr>
              <a:t> (ICD-9 81.56) </a:t>
            </a:r>
            <a:r>
              <a:rPr lang="en-US" sz="4000" i="1" u="sng" dirty="0">
                <a:solidFill>
                  <a:srgbClr val="002060"/>
                </a:solidFill>
              </a:rPr>
              <a:t>to analyze</a:t>
            </a:r>
            <a:r>
              <a:rPr lang="en-US" sz="4000" dirty="0">
                <a:solidFill>
                  <a:srgbClr val="002060"/>
                </a:solidFill>
              </a:rPr>
              <a:t> temporal trends, hospital volumes and geographical distribution of total ankle replacements in Italy. Then, different registries’ data forms (from Norway, UK, Australia) were compared to draw a draft list of variables that were evaluated by a committee of orthopaedic surgeons. They successively </a:t>
            </a:r>
            <a:r>
              <a:rPr lang="en-US" sz="4000" i="1" u="sng" dirty="0">
                <a:solidFill>
                  <a:srgbClr val="002060"/>
                </a:solidFill>
              </a:rPr>
              <a:t>selected the variables to be adopted as MDS</a:t>
            </a:r>
            <a:r>
              <a:rPr lang="en-US" sz="4000" dirty="0">
                <a:solidFill>
                  <a:srgbClr val="002060"/>
                </a:solidFill>
              </a:rPr>
              <a:t>. </a:t>
            </a:r>
            <a:endParaRPr lang="it-IT" sz="4000" dirty="0">
              <a:solidFill>
                <a:srgbClr val="00206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55882" y="19823219"/>
            <a:ext cx="15449317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2060"/>
                </a:solidFill>
              </a:rPr>
              <a:t>RESULTS</a:t>
            </a:r>
          </a:p>
          <a:p>
            <a:pPr algn="just"/>
            <a:endParaRPr lang="it-IT" sz="4000" dirty="0" smtClean="0">
              <a:solidFill>
                <a:srgbClr val="002060"/>
              </a:solidFill>
            </a:endParaRPr>
          </a:p>
          <a:p>
            <a:pPr algn="just"/>
            <a:r>
              <a:rPr lang="it-IT" sz="4000" i="1" u="sng" dirty="0" smtClean="0">
                <a:solidFill>
                  <a:srgbClr val="002060"/>
                </a:solidFill>
              </a:rPr>
              <a:t>Analysis of data, </a:t>
            </a:r>
            <a:r>
              <a:rPr lang="it-IT" sz="4000" i="1" u="sng" dirty="0" err="1" smtClean="0">
                <a:solidFill>
                  <a:srgbClr val="002060"/>
                </a:solidFill>
              </a:rPr>
              <a:t>based</a:t>
            </a:r>
            <a:r>
              <a:rPr lang="it-IT" sz="4000" i="1" u="sng" dirty="0" smtClean="0">
                <a:solidFill>
                  <a:srgbClr val="002060"/>
                </a:solidFill>
              </a:rPr>
              <a:t> on </a:t>
            </a:r>
            <a:r>
              <a:rPr lang="it-IT" sz="4000" i="1" u="sng" dirty="0" err="1" smtClean="0">
                <a:solidFill>
                  <a:srgbClr val="002060"/>
                </a:solidFill>
              </a:rPr>
              <a:t>HDDs</a:t>
            </a:r>
            <a:r>
              <a:rPr lang="it-IT" sz="4000" i="1" u="sng" dirty="0" smtClean="0">
                <a:solidFill>
                  <a:srgbClr val="002060"/>
                </a:solidFill>
              </a:rPr>
              <a:t> (2001-2016</a:t>
            </a:r>
            <a:r>
              <a:rPr lang="it-IT" sz="4000" i="1" u="sng" dirty="0" smtClean="0">
                <a:solidFill>
                  <a:srgbClr val="002060"/>
                </a:solidFill>
              </a:rPr>
              <a:t>):</a:t>
            </a:r>
            <a:endParaRPr lang="it-IT" sz="4000" i="1" u="sng" dirty="0">
              <a:solidFill>
                <a:srgbClr val="002060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t</a:t>
            </a:r>
            <a:r>
              <a:rPr lang="en-US" sz="4000" dirty="0" smtClean="0">
                <a:solidFill>
                  <a:srgbClr val="002060"/>
                </a:solidFill>
              </a:rPr>
              <a:t>he </a:t>
            </a:r>
            <a:r>
              <a:rPr lang="en-US" sz="4000" dirty="0" smtClean="0">
                <a:solidFill>
                  <a:srgbClr val="002060"/>
                </a:solidFill>
              </a:rPr>
              <a:t>procedures </a:t>
            </a:r>
            <a:r>
              <a:rPr lang="en-US" sz="4000" dirty="0">
                <a:solidFill>
                  <a:srgbClr val="002060"/>
                </a:solidFill>
              </a:rPr>
              <a:t>increased +</a:t>
            </a:r>
            <a:r>
              <a:rPr lang="en-US" sz="4000" dirty="0" smtClean="0">
                <a:solidFill>
                  <a:srgbClr val="002060"/>
                </a:solidFill>
              </a:rPr>
              <a:t>12.4%/</a:t>
            </a:r>
            <a:r>
              <a:rPr lang="en-US" sz="4000" dirty="0">
                <a:solidFill>
                  <a:srgbClr val="002060"/>
                </a:solidFill>
              </a:rPr>
              <a:t>year </a:t>
            </a:r>
            <a:r>
              <a:rPr lang="en-US" sz="4000" dirty="0" smtClean="0">
                <a:solidFill>
                  <a:srgbClr val="002060"/>
                </a:solidFill>
              </a:rPr>
              <a:t>(</a:t>
            </a:r>
            <a:r>
              <a:rPr lang="en-US" sz="4000" dirty="0" err="1" smtClean="0">
                <a:solidFill>
                  <a:srgbClr val="002060"/>
                </a:solidFill>
              </a:rPr>
              <a:t>fig.A</a:t>
            </a:r>
            <a:r>
              <a:rPr lang="en-US" sz="4000" dirty="0" smtClean="0">
                <a:solidFill>
                  <a:srgbClr val="002060"/>
                </a:solidFill>
              </a:rPr>
              <a:t>);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i</a:t>
            </a:r>
            <a:r>
              <a:rPr lang="en-US" sz="4000" dirty="0" smtClean="0">
                <a:solidFill>
                  <a:srgbClr val="002060"/>
                </a:solidFill>
              </a:rPr>
              <a:t>n </a:t>
            </a:r>
            <a:r>
              <a:rPr lang="en-US" sz="4000" dirty="0" smtClean="0">
                <a:solidFill>
                  <a:srgbClr val="002060"/>
                </a:solidFill>
              </a:rPr>
              <a:t>2016, two </a:t>
            </a:r>
            <a:r>
              <a:rPr lang="en-US" sz="4000" dirty="0">
                <a:solidFill>
                  <a:srgbClr val="002060"/>
                </a:solidFill>
              </a:rPr>
              <a:t>regions out of </a:t>
            </a:r>
            <a:r>
              <a:rPr lang="en-US" sz="4000" dirty="0" smtClean="0">
                <a:solidFill>
                  <a:srgbClr val="002060"/>
                </a:solidFill>
              </a:rPr>
              <a:t>21 </a:t>
            </a:r>
            <a:r>
              <a:rPr lang="en-US" sz="4000" dirty="0">
                <a:solidFill>
                  <a:srgbClr val="002060"/>
                </a:solidFill>
              </a:rPr>
              <a:t>performed </a:t>
            </a:r>
            <a:r>
              <a:rPr lang="en-US" sz="4000" dirty="0" smtClean="0">
                <a:solidFill>
                  <a:srgbClr val="002060"/>
                </a:solidFill>
              </a:rPr>
              <a:t>69.6% </a:t>
            </a:r>
            <a:r>
              <a:rPr lang="en-US" sz="4000" dirty="0">
                <a:solidFill>
                  <a:srgbClr val="002060"/>
                </a:solidFill>
              </a:rPr>
              <a:t>of the national </a:t>
            </a:r>
            <a:r>
              <a:rPr lang="en-US" sz="4000" dirty="0" smtClean="0">
                <a:solidFill>
                  <a:srgbClr val="002060"/>
                </a:solidFill>
              </a:rPr>
              <a:t>volume and only three medical facilities performed more than 50% of the overall;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i</a:t>
            </a:r>
            <a:r>
              <a:rPr lang="en-US" sz="4000" dirty="0" smtClean="0">
                <a:solidFill>
                  <a:srgbClr val="002060"/>
                </a:solidFill>
              </a:rPr>
              <a:t>n </a:t>
            </a:r>
            <a:r>
              <a:rPr lang="en-US" sz="4000" dirty="0" smtClean="0">
                <a:solidFill>
                  <a:srgbClr val="002060"/>
                </a:solidFill>
              </a:rPr>
              <a:t>2016, the average age of patients suffering a </a:t>
            </a:r>
            <a:r>
              <a:rPr lang="en-US" sz="4000" dirty="0">
                <a:solidFill>
                  <a:srgbClr val="002060"/>
                </a:solidFill>
              </a:rPr>
              <a:t>replacement </a:t>
            </a:r>
            <a:r>
              <a:rPr lang="en-US" sz="4000" dirty="0" smtClean="0">
                <a:solidFill>
                  <a:srgbClr val="002060"/>
                </a:solidFill>
              </a:rPr>
              <a:t>of ankle was considerably lower than the one of patients having hip, knee or  shoulder replacement. In addition, there was a higher variability of the distribution (fig</a:t>
            </a:r>
            <a:r>
              <a:rPr lang="en-US" sz="4000" dirty="0">
                <a:solidFill>
                  <a:srgbClr val="002060"/>
                </a:solidFill>
              </a:rPr>
              <a:t>. B). 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it-IT" sz="4000" dirty="0">
              <a:solidFill>
                <a:srgbClr val="002060"/>
              </a:solidFill>
            </a:endParaRPr>
          </a:p>
          <a:p>
            <a:pPr algn="just"/>
            <a:r>
              <a:rPr lang="en-US" sz="4000" i="1" u="sng" dirty="0" smtClean="0">
                <a:solidFill>
                  <a:srgbClr val="002060"/>
                </a:solidFill>
              </a:rPr>
              <a:t>List of MDS </a:t>
            </a:r>
            <a:r>
              <a:rPr lang="en-US" sz="4000" i="1" u="sng" dirty="0" smtClean="0">
                <a:solidFill>
                  <a:srgbClr val="002060"/>
                </a:solidFill>
              </a:rPr>
              <a:t>selected variables</a:t>
            </a:r>
            <a:r>
              <a:rPr lang="en-US" sz="4000" dirty="0">
                <a:solidFill>
                  <a:srgbClr val="002060"/>
                </a:solidFill>
              </a:rPr>
              <a:t>: joint, side, type of procedure, additional procedures performed simultaneously, primary and revision diagnosis, previous procedure on the same joint, approach, fixation, bone graft, catalogue numbers of the implanted </a:t>
            </a:r>
            <a:r>
              <a:rPr lang="en-US" sz="4000" dirty="0" smtClean="0">
                <a:solidFill>
                  <a:srgbClr val="002060"/>
                </a:solidFill>
              </a:rPr>
              <a:t>devices.</a:t>
            </a:r>
            <a:endParaRPr lang="it-IT" sz="4000" dirty="0">
              <a:solidFill>
                <a:srgbClr val="00206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7118521" y="29710633"/>
            <a:ext cx="11927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002060"/>
                </a:solidFill>
              </a:rPr>
              <a:t>Figure B: </a:t>
            </a:r>
            <a:r>
              <a:rPr lang="it-IT" sz="3600" dirty="0" err="1" smtClean="0">
                <a:solidFill>
                  <a:srgbClr val="002060"/>
                </a:solidFill>
              </a:rPr>
              <a:t>Comparison</a:t>
            </a:r>
            <a:r>
              <a:rPr lang="it-IT" sz="3600" dirty="0" smtClean="0">
                <a:solidFill>
                  <a:srgbClr val="002060"/>
                </a:solidFill>
              </a:rPr>
              <a:t> of </a:t>
            </a:r>
            <a:r>
              <a:rPr lang="it-IT" sz="3600" dirty="0" err="1" smtClean="0">
                <a:solidFill>
                  <a:srgbClr val="002060"/>
                </a:solidFill>
              </a:rPr>
              <a:t>age</a:t>
            </a:r>
            <a:r>
              <a:rPr lang="it-IT" sz="3600" dirty="0" smtClean="0">
                <a:solidFill>
                  <a:srgbClr val="002060"/>
                </a:solidFill>
              </a:rPr>
              <a:t> of </a:t>
            </a:r>
            <a:r>
              <a:rPr lang="it-IT" sz="3600" dirty="0" err="1" smtClean="0">
                <a:solidFill>
                  <a:srgbClr val="002060"/>
                </a:solidFill>
              </a:rPr>
              <a:t>patients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who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suffered</a:t>
            </a:r>
            <a:r>
              <a:rPr lang="it-IT" sz="3600" dirty="0" smtClean="0">
                <a:solidFill>
                  <a:srgbClr val="002060"/>
                </a:solidFill>
              </a:rPr>
              <a:t> a joint          </a:t>
            </a:r>
            <a:r>
              <a:rPr lang="it-IT" sz="3600" dirty="0" err="1" smtClean="0">
                <a:solidFill>
                  <a:srgbClr val="002060"/>
                </a:solidFill>
              </a:rPr>
              <a:t>replacement</a:t>
            </a:r>
            <a:r>
              <a:rPr lang="it-IT" sz="3600" dirty="0" smtClean="0">
                <a:solidFill>
                  <a:srgbClr val="002060"/>
                </a:solidFill>
              </a:rPr>
              <a:t> by joint.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7168799" y="21151270"/>
            <a:ext cx="11990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002060"/>
                </a:solidFill>
              </a:rPr>
              <a:t>Figure A: Trend of </a:t>
            </a:r>
            <a:r>
              <a:rPr lang="it-IT" sz="3600" dirty="0" err="1" smtClean="0">
                <a:solidFill>
                  <a:srgbClr val="002060"/>
                </a:solidFill>
              </a:rPr>
              <a:t>total</a:t>
            </a:r>
            <a:r>
              <a:rPr lang="it-IT" sz="3600" dirty="0" smtClean="0">
                <a:solidFill>
                  <a:srgbClr val="002060"/>
                </a:solidFill>
              </a:rPr>
              <a:t> volume of </a:t>
            </a:r>
            <a:r>
              <a:rPr lang="it-IT" sz="3600" dirty="0" err="1" smtClean="0">
                <a:solidFill>
                  <a:srgbClr val="002060"/>
                </a:solidFill>
              </a:rPr>
              <a:t>ankle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replacement</a:t>
            </a:r>
            <a:r>
              <a:rPr lang="it-IT" sz="3600" dirty="0" smtClean="0">
                <a:solidFill>
                  <a:srgbClr val="002060"/>
                </a:solidFill>
              </a:rPr>
              <a:t> in </a:t>
            </a:r>
            <a:r>
              <a:rPr lang="it-IT" sz="3600" dirty="0" err="1" smtClean="0">
                <a:solidFill>
                  <a:srgbClr val="002060"/>
                </a:solidFill>
              </a:rPr>
              <a:t>years</a:t>
            </a:r>
            <a:r>
              <a:rPr lang="it-IT" sz="3600" dirty="0" smtClean="0">
                <a:solidFill>
                  <a:srgbClr val="002060"/>
                </a:solidFill>
              </a:rPr>
              <a:t>.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55882" y="30310797"/>
            <a:ext cx="155882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2060"/>
                </a:solidFill>
              </a:rPr>
              <a:t>DISCUSSION/CONCLUSION</a:t>
            </a:r>
          </a:p>
          <a:p>
            <a:pPr algn="just"/>
            <a:endParaRPr lang="it-IT" sz="4000" dirty="0">
              <a:solidFill>
                <a:srgbClr val="002060"/>
              </a:solidFill>
            </a:endParaRPr>
          </a:p>
          <a:p>
            <a:pPr algn="just"/>
            <a:r>
              <a:rPr lang="en-US" sz="4000" dirty="0" smtClean="0">
                <a:solidFill>
                  <a:srgbClr val="002060"/>
                </a:solidFill>
              </a:rPr>
              <a:t>The ankle </a:t>
            </a:r>
            <a:r>
              <a:rPr lang="en-US" sz="4000" dirty="0">
                <a:solidFill>
                  <a:srgbClr val="002060"/>
                </a:solidFill>
              </a:rPr>
              <a:t>procedures </a:t>
            </a:r>
            <a:r>
              <a:rPr lang="en-US" sz="4000" dirty="0" smtClean="0">
                <a:solidFill>
                  <a:srgbClr val="002060"/>
                </a:solidFill>
              </a:rPr>
              <a:t>data collection started January 2019. Thanks to the </a:t>
            </a:r>
            <a:r>
              <a:rPr lang="en-US" sz="4000" dirty="0">
                <a:solidFill>
                  <a:srgbClr val="002060"/>
                </a:solidFill>
              </a:rPr>
              <a:t>RIAP web </a:t>
            </a:r>
            <a:r>
              <a:rPr lang="en-US" sz="4000" dirty="0" smtClean="0">
                <a:solidFill>
                  <a:srgbClr val="002060"/>
                </a:solidFill>
              </a:rPr>
              <a:t>platform, the </a:t>
            </a:r>
            <a:r>
              <a:rPr lang="en-US" sz="4000" dirty="0">
                <a:solidFill>
                  <a:srgbClr val="002060"/>
                </a:solidFill>
              </a:rPr>
              <a:t>MDS </a:t>
            </a:r>
            <a:r>
              <a:rPr lang="en-US" sz="4000" dirty="0" smtClean="0">
                <a:solidFill>
                  <a:srgbClr val="002060"/>
                </a:solidFill>
              </a:rPr>
              <a:t>collection (fig. C) is assured. </a:t>
            </a:r>
            <a:r>
              <a:rPr lang="en-US" sz="4000" dirty="0">
                <a:solidFill>
                  <a:srgbClr val="002060"/>
                </a:solidFill>
              </a:rPr>
              <a:t>The HDD and MDS data linkage </a:t>
            </a:r>
            <a:r>
              <a:rPr lang="en-US" sz="4000" dirty="0" smtClean="0">
                <a:solidFill>
                  <a:srgbClr val="002060"/>
                </a:solidFill>
              </a:rPr>
              <a:t>is performed </a:t>
            </a:r>
            <a:r>
              <a:rPr lang="en-US" sz="4000" dirty="0">
                <a:solidFill>
                  <a:srgbClr val="002060"/>
                </a:solidFill>
              </a:rPr>
              <a:t>locally.</a:t>
            </a:r>
            <a:endParaRPr lang="it-IT" sz="4000" dirty="0">
              <a:solidFill>
                <a:srgbClr val="002060"/>
              </a:solidFill>
            </a:endParaRPr>
          </a:p>
          <a:p>
            <a:pPr algn="just"/>
            <a:r>
              <a:rPr lang="en-US" sz="4000" dirty="0">
                <a:solidFill>
                  <a:srgbClr val="002060"/>
                </a:solidFill>
              </a:rPr>
              <a:t>In </a:t>
            </a:r>
            <a:r>
              <a:rPr lang="en-US" sz="4000" dirty="0" smtClean="0">
                <a:solidFill>
                  <a:srgbClr val="002060"/>
                </a:solidFill>
              </a:rPr>
              <a:t>2018, </a:t>
            </a:r>
            <a:r>
              <a:rPr lang="en-US" sz="4000" dirty="0">
                <a:solidFill>
                  <a:srgbClr val="002060"/>
                </a:solidFill>
              </a:rPr>
              <a:t>RIAP was included in the National Registry of implantable devices, established by law on 3/3/2017. </a:t>
            </a:r>
            <a:r>
              <a:rPr lang="en-US" sz="4000" dirty="0" smtClean="0">
                <a:solidFill>
                  <a:srgbClr val="002060"/>
                </a:solidFill>
              </a:rPr>
              <a:t>The development </a:t>
            </a:r>
            <a:r>
              <a:rPr lang="en-US" sz="4000" dirty="0">
                <a:solidFill>
                  <a:srgbClr val="002060"/>
                </a:solidFill>
              </a:rPr>
              <a:t>of regulations </a:t>
            </a:r>
            <a:r>
              <a:rPr lang="en-US" sz="4000" dirty="0" smtClean="0">
                <a:solidFill>
                  <a:srgbClr val="002060"/>
                </a:solidFill>
              </a:rPr>
              <a:t>to make </a:t>
            </a:r>
            <a:r>
              <a:rPr lang="en-US" sz="4000" dirty="0">
                <a:solidFill>
                  <a:srgbClr val="002060"/>
                </a:solidFill>
              </a:rPr>
              <a:t>data collection mandatory in all the regions is </a:t>
            </a:r>
            <a:r>
              <a:rPr lang="en-US" sz="4000" dirty="0" smtClean="0">
                <a:solidFill>
                  <a:srgbClr val="002060"/>
                </a:solidFill>
              </a:rPr>
              <a:t>still ongoing</a:t>
            </a:r>
            <a:r>
              <a:rPr lang="en-US" sz="4000" dirty="0">
                <a:solidFill>
                  <a:srgbClr val="002060"/>
                </a:solidFill>
              </a:rPr>
              <a:t>. Their adoption will provide </a:t>
            </a:r>
            <a:r>
              <a:rPr lang="en-US" sz="4000" dirty="0" smtClean="0">
                <a:solidFill>
                  <a:srgbClr val="002060"/>
                </a:solidFill>
              </a:rPr>
              <a:t>a high </a:t>
            </a:r>
            <a:r>
              <a:rPr lang="en-US" sz="4000" dirty="0">
                <a:solidFill>
                  <a:srgbClr val="002060"/>
                </a:solidFill>
              </a:rPr>
              <a:t>level of completeness throughout the country.</a:t>
            </a:r>
            <a:endParaRPr lang="it-IT" sz="4000" dirty="0">
              <a:solidFill>
                <a:srgbClr val="00206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8521" y="22712140"/>
            <a:ext cx="12040675" cy="6684119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1930400" y="932810"/>
            <a:ext cx="27228800" cy="2238131"/>
            <a:chOff x="0" y="6159508"/>
            <a:chExt cx="9077324" cy="698492"/>
          </a:xfrm>
        </p:grpSpPr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215063"/>
              <a:ext cx="696912" cy="6429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0549" y="6159508"/>
              <a:ext cx="866775" cy="698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CasellaDiTesto 9"/>
          <p:cNvSpPr txBox="1"/>
          <p:nvPr/>
        </p:nvSpPr>
        <p:spPr>
          <a:xfrm>
            <a:off x="6498478" y="1071957"/>
            <a:ext cx="1717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C6600"/>
                </a:solidFill>
              </a:rPr>
              <a:t>8</a:t>
            </a:r>
            <a:r>
              <a:rPr lang="en-US" sz="4800" b="1" baseline="30000" dirty="0" smtClean="0">
                <a:solidFill>
                  <a:srgbClr val="CC6600"/>
                </a:solidFill>
              </a:rPr>
              <a:t>th</a:t>
            </a:r>
            <a:r>
              <a:rPr lang="en-US" sz="4800" b="1" dirty="0" smtClean="0">
                <a:solidFill>
                  <a:srgbClr val="CC6600"/>
                </a:solidFill>
              </a:rPr>
              <a:t> </a:t>
            </a:r>
            <a:r>
              <a:rPr lang="en-US" sz="4800" b="1" dirty="0">
                <a:solidFill>
                  <a:srgbClr val="CC6600"/>
                </a:solidFill>
              </a:rPr>
              <a:t>International Congress of Arthroplasty Registries</a:t>
            </a:r>
          </a:p>
          <a:p>
            <a:pPr algn="ctr"/>
            <a:r>
              <a:rPr lang="en-US" sz="4800" b="1" dirty="0" smtClean="0">
                <a:solidFill>
                  <a:srgbClr val="CC6600"/>
                </a:solidFill>
              </a:rPr>
              <a:t>Leiden, The Netherland, </a:t>
            </a:r>
            <a:r>
              <a:rPr lang="en-US" sz="4800" b="1" dirty="0">
                <a:solidFill>
                  <a:srgbClr val="CC6600"/>
                </a:solidFill>
              </a:rPr>
              <a:t>June </a:t>
            </a:r>
            <a:r>
              <a:rPr lang="en-US" sz="4800" b="1" dirty="0" smtClean="0">
                <a:solidFill>
                  <a:srgbClr val="CC6600"/>
                </a:solidFill>
              </a:rPr>
              <a:t>1-3, </a:t>
            </a:r>
            <a:r>
              <a:rPr lang="en-US" sz="4800" b="1" dirty="0">
                <a:solidFill>
                  <a:srgbClr val="CC6600"/>
                </a:solidFill>
              </a:rPr>
              <a:t>2018</a:t>
            </a:r>
          </a:p>
          <a:p>
            <a:r>
              <a:rPr lang="it-IT" sz="4800" dirty="0" smtClean="0"/>
              <a:t> </a:t>
            </a:r>
            <a:endParaRPr lang="it-IT" sz="4800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139" y="1110821"/>
            <a:ext cx="3029123" cy="1972917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5879" y="739055"/>
            <a:ext cx="4185628" cy="291499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8521" y="31784085"/>
            <a:ext cx="12040675" cy="6630460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755882" y="36642938"/>
            <a:ext cx="157184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err="1" smtClean="0">
                <a:solidFill>
                  <a:srgbClr val="002060"/>
                </a:solidFill>
              </a:rPr>
              <a:t>Acknowledgements</a:t>
            </a:r>
            <a:endParaRPr lang="it-IT" sz="3600" b="1" dirty="0" smtClean="0">
              <a:solidFill>
                <a:srgbClr val="002060"/>
              </a:solidFill>
            </a:endParaRPr>
          </a:p>
          <a:p>
            <a:endParaRPr lang="it-IT" sz="3600" b="1" dirty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The </a:t>
            </a:r>
            <a:r>
              <a:rPr lang="en-US" sz="3600" dirty="0">
                <a:solidFill>
                  <a:srgbClr val="002060"/>
                </a:solidFill>
              </a:rPr>
              <a:t>Italian Arthroplasty Registry </a:t>
            </a:r>
            <a:r>
              <a:rPr lang="en-US" sz="3600" dirty="0" smtClean="0">
                <a:solidFill>
                  <a:srgbClr val="002060"/>
                </a:solidFill>
              </a:rPr>
              <a:t>is </a:t>
            </a:r>
            <a:r>
              <a:rPr lang="en-US" sz="3600" dirty="0">
                <a:solidFill>
                  <a:srgbClr val="002060"/>
                </a:solidFill>
              </a:rPr>
              <a:t>funded by the Directorate General of Medical Devices and Pharmaceutical Service of the Italian Ministry of Health</a:t>
            </a:r>
            <a:endParaRPr lang="it-IT" sz="3600" dirty="0" smtClean="0">
              <a:solidFill>
                <a:srgbClr val="002060"/>
              </a:solidFill>
            </a:endParaRPr>
          </a:p>
          <a:p>
            <a:r>
              <a:rPr lang="it-IT" sz="3600" dirty="0" smtClean="0">
                <a:solidFill>
                  <a:srgbClr val="002060"/>
                </a:solidFill>
              </a:rPr>
              <a:t>For </a:t>
            </a:r>
            <a:r>
              <a:rPr lang="it-IT" sz="3600" dirty="0" err="1" smtClean="0">
                <a:solidFill>
                  <a:srgbClr val="002060"/>
                </a:solidFill>
              </a:rPr>
              <a:t>any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further</a:t>
            </a:r>
            <a:r>
              <a:rPr lang="it-IT" sz="3600" dirty="0" smtClean="0">
                <a:solidFill>
                  <a:srgbClr val="002060"/>
                </a:solidFill>
              </a:rPr>
              <a:t> information </a:t>
            </a:r>
            <a:r>
              <a:rPr lang="it-IT" sz="3600" dirty="0" err="1" smtClean="0">
                <a:solidFill>
                  <a:srgbClr val="002060"/>
                </a:solidFill>
              </a:rPr>
              <a:t>please</a:t>
            </a:r>
            <a:r>
              <a:rPr lang="it-IT" sz="3600" dirty="0" smtClean="0">
                <a:solidFill>
                  <a:srgbClr val="002060"/>
                </a:solidFill>
              </a:rPr>
              <a:t> </a:t>
            </a:r>
            <a:r>
              <a:rPr lang="it-IT" sz="3600" dirty="0" err="1" smtClean="0">
                <a:solidFill>
                  <a:srgbClr val="002060"/>
                </a:solidFill>
              </a:rPr>
              <a:t>contact</a:t>
            </a:r>
            <a:r>
              <a:rPr lang="it-IT" sz="3600" dirty="0" smtClean="0">
                <a:solidFill>
                  <a:srgbClr val="002060"/>
                </a:solidFill>
              </a:rPr>
              <a:t>: </a:t>
            </a:r>
            <a:r>
              <a:rPr lang="it-IT" sz="3600" i="1" dirty="0" smtClean="0">
                <a:solidFill>
                  <a:srgbClr val="002060"/>
                </a:solidFill>
              </a:rPr>
              <a:t>riap@iss.it</a:t>
            </a:r>
            <a:endParaRPr lang="it-IT" sz="3600" i="1" dirty="0">
              <a:solidFill>
                <a:srgbClr val="00206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17118521" y="38905096"/>
            <a:ext cx="8809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Figure C: Italian </a:t>
            </a:r>
            <a:r>
              <a:rPr lang="en-US" sz="3600" dirty="0">
                <a:solidFill>
                  <a:srgbClr val="002060"/>
                </a:solidFill>
              </a:rPr>
              <a:t>Arthroplasty </a:t>
            </a:r>
            <a:r>
              <a:rPr lang="en-US" sz="3600" dirty="0" smtClean="0">
                <a:solidFill>
                  <a:srgbClr val="002060"/>
                </a:solidFill>
              </a:rPr>
              <a:t>Registry – </a:t>
            </a:r>
            <a:r>
              <a:rPr lang="en-US" sz="3600" dirty="0" err="1" smtClean="0">
                <a:solidFill>
                  <a:srgbClr val="002060"/>
                </a:solidFill>
              </a:rPr>
              <a:t>RaDaR</a:t>
            </a:r>
            <a:r>
              <a:rPr lang="en-US" sz="3600" dirty="0" smtClean="0">
                <a:solidFill>
                  <a:srgbClr val="002060"/>
                </a:solidFill>
              </a:rPr>
              <a:t> web app for data collection (homepage).</a:t>
            </a:r>
            <a:endParaRPr lang="it-IT" sz="3600" dirty="0">
              <a:solidFill>
                <a:srgbClr val="002060"/>
              </a:solidFill>
            </a:endParaRP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0189" y="39287668"/>
            <a:ext cx="1778000" cy="1778000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8521" y="13434135"/>
            <a:ext cx="12040675" cy="741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535</Words>
  <Application>Microsoft Office PowerPoint</Application>
  <PresentationFormat>Personalizzato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Istituto Superiore di Sanità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enrico ciminello</dc:creator>
  <cp:lastModifiedBy>enrico ciminello</cp:lastModifiedBy>
  <cp:revision>49</cp:revision>
  <dcterms:created xsi:type="dcterms:W3CDTF">2019-05-16T14:28:00Z</dcterms:created>
  <dcterms:modified xsi:type="dcterms:W3CDTF">2019-05-27T10:58:32Z</dcterms:modified>
</cp:coreProperties>
</file>