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30240288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130"/>
    <a:srgbClr val="C76B1F"/>
    <a:srgbClr val="3588C8"/>
    <a:srgbClr val="ADCDEA"/>
    <a:srgbClr val="2F7BBF"/>
    <a:srgbClr val="E08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732" y="-8520"/>
      </p:cViewPr>
      <p:guideLst>
        <p:guide orient="horz" pos="13481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05156"/>
            <a:ext cx="25704245" cy="14902051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481887"/>
            <a:ext cx="22680216" cy="1033433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85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9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78904"/>
            <a:ext cx="6520562" cy="3627421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78904"/>
            <a:ext cx="19183683" cy="3627421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1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71229"/>
            <a:ext cx="26082248" cy="17805173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44846"/>
            <a:ext cx="26082248" cy="9363320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04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94520"/>
            <a:ext cx="12852122" cy="2715859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94520"/>
            <a:ext cx="12852122" cy="2715859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88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78913"/>
            <a:ext cx="26082248" cy="82734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92870"/>
            <a:ext cx="12793057" cy="514239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35264"/>
            <a:ext cx="12793057" cy="2299711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92870"/>
            <a:ext cx="12856061" cy="514239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35264"/>
            <a:ext cx="12856061" cy="2299711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7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2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584"/>
            <a:ext cx="9753280" cy="998754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2959"/>
            <a:ext cx="15309146" cy="30418415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1129"/>
            <a:ext cx="9753280" cy="2378978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5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584"/>
            <a:ext cx="9753280" cy="998754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2959"/>
            <a:ext cx="15309146" cy="30418415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1129"/>
            <a:ext cx="9753280" cy="2378978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37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78913"/>
            <a:ext cx="26082248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94520"/>
            <a:ext cx="26082248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672756"/>
            <a:ext cx="680406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C06C-995C-4064-96F0-A0FDDCB7FABC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672756"/>
            <a:ext cx="10206097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672756"/>
            <a:ext cx="680406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D31A7-DB5F-43CC-8F6E-8F9F028BEAA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4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297123"/>
              </p:ext>
            </p:extLst>
          </p:nvPr>
        </p:nvGraphicFramePr>
        <p:xfrm>
          <a:off x="18565688" y="9024016"/>
          <a:ext cx="10914204" cy="31585307"/>
        </p:xfrm>
        <a:graphic>
          <a:graphicData uri="http://schemas.openxmlformats.org/drawingml/2006/table">
            <a:tbl>
              <a:tblPr firstCol="1" lastCol="1">
                <a:tableStyleId>{69CF1AB2-1976-4502-BF36-3FF5EA218861}</a:tableStyleId>
              </a:tblPr>
              <a:tblGrid>
                <a:gridCol w="433137">
                  <a:extLst>
                    <a:ext uri="{9D8B030D-6E8A-4147-A177-3AD203B41FA5}">
                      <a16:colId xmlns:a16="http://schemas.microsoft.com/office/drawing/2014/main" val="2842553283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1609155248"/>
                    </a:ext>
                  </a:extLst>
                </a:gridCol>
                <a:gridCol w="856079">
                  <a:extLst>
                    <a:ext uri="{9D8B030D-6E8A-4147-A177-3AD203B41FA5}">
                      <a16:colId xmlns:a16="http://schemas.microsoft.com/office/drawing/2014/main" val="2066447532"/>
                    </a:ext>
                  </a:extLst>
                </a:gridCol>
                <a:gridCol w="4614504">
                  <a:extLst>
                    <a:ext uri="{9D8B030D-6E8A-4147-A177-3AD203B41FA5}">
                      <a16:colId xmlns:a16="http://schemas.microsoft.com/office/drawing/2014/main" val="74730300"/>
                    </a:ext>
                  </a:extLst>
                </a:gridCol>
                <a:gridCol w="577515">
                  <a:extLst>
                    <a:ext uri="{9D8B030D-6E8A-4147-A177-3AD203B41FA5}">
                      <a16:colId xmlns:a16="http://schemas.microsoft.com/office/drawing/2014/main" val="1522328177"/>
                    </a:ext>
                  </a:extLst>
                </a:gridCol>
                <a:gridCol w="3999832">
                  <a:extLst>
                    <a:ext uri="{9D8B030D-6E8A-4147-A177-3AD203B41FA5}">
                      <a16:colId xmlns:a16="http://schemas.microsoft.com/office/drawing/2014/main" val="4020977737"/>
                    </a:ext>
                  </a:extLst>
                </a:gridCol>
              </a:tblGrid>
              <a:tr h="1158133">
                <a:tc rowSpan="34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Hip prosthesis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acetabular components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acetabular cups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Cemented metal acetabular cups - primary surgery</a:t>
                      </a:r>
                      <a:endParaRPr lang="en-GB" sz="2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4">
                  <a:txBody>
                    <a:bodyPr/>
                    <a:lstStyle/>
                    <a:p>
                      <a:pPr algn="ctr" fontAlgn="ctr"/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cemented modular metal (composition)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762561923"/>
                  </a:ext>
                </a:extLst>
              </a:tr>
              <a:tr h="11581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Cemented polyethylene acetabular cups  - primary surgery</a:t>
                      </a:r>
                      <a:endParaRPr lang="en-GB" sz="2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cemented modular polyethylene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219829646"/>
                  </a:ext>
                </a:extLst>
              </a:tr>
              <a:tr h="11581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metal acetabular cups  - primary surgery</a:t>
                      </a:r>
                      <a:endParaRPr lang="en-GB" sz="2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</a:t>
                      </a:r>
                      <a:r>
                        <a:rPr lang="en-GB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 modular metal (composition)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824029510"/>
                  </a:ext>
                </a:extLst>
              </a:tr>
              <a:tr h="11581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monobloc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polyetylene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acetabular cups  - primary surgery</a:t>
                      </a:r>
                      <a:endParaRPr lang="en-GB" sz="2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</a:t>
                      </a:r>
                      <a:r>
                        <a:rPr lang="en-GB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monobloc</a:t>
                      </a:r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 polyethylene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3406711554"/>
                  </a:ext>
                </a:extLst>
              </a:tr>
              <a:tr h="11581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monobloc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metal acetabular cups  - primary surgery</a:t>
                      </a:r>
                      <a:endParaRPr lang="en-GB" sz="2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</a:t>
                      </a:r>
                      <a:r>
                        <a:rPr lang="en-GB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monobloc</a:t>
                      </a:r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 metal (composition)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65103959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Cemented acetabular - revision surgery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revision specific cemented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004791749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acetabular cups - revision surgery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revision specific </a:t>
                      </a:r>
                      <a:r>
                        <a:rPr lang="en-GB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4192179559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Hip resurfacing acetabular cups</a:t>
                      </a:r>
                      <a:endParaRPr lang="en-GB" sz="25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0" i="0" u="none" strike="noStrike" dirty="0" smtClean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</a:t>
                      </a:r>
                      <a:r>
                        <a:rPr lang="fr-FR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 component: surface replacement </a:t>
                      </a:r>
                      <a:r>
                        <a:rPr lang="fr-FR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cup</a:t>
                      </a:r>
                      <a:endParaRPr lang="fr-FR" sz="2500" b="0" i="0" u="none" strike="noStrike" dirty="0" smtClean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67317518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acetabular insert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polyetylene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acetabular insert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nb-NO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insert (type undefined): polyethylene</a:t>
                      </a:r>
                      <a:endParaRPr lang="nb-NO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3994417868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ceramic acetabular insert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insert (type undefined): ceramic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902079700"/>
                  </a:ext>
                </a:extLst>
              </a:tr>
              <a:tr h="11581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metal acetabular insert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insert (type undefined): metal (composition)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4070090904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dual mobility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Cemented dual mobility acetabular cups 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dual mobility cemented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508686777"/>
                  </a:ext>
                </a:extLst>
              </a:tr>
              <a:tr h="9464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dual mobility acetabular cups 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dual mobility </a:t>
                      </a:r>
                      <a:r>
                        <a:rPr lang="en-GB" sz="2500" u="none" strike="noStrike" dirty="0" err="1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058182736"/>
                  </a:ext>
                </a:extLst>
              </a:tr>
              <a:tr h="8539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Dual mobility acetabular insert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insert: dual mobility 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429162865"/>
                  </a:ext>
                </a:extLst>
              </a:tr>
              <a:tr h="10041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preassembled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Preassembled acetabular cup with ceramic acetabular insert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preassembled ceramic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669747026"/>
                  </a:ext>
                </a:extLst>
              </a:tr>
              <a:tr h="1005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Preassembled acetabular cup with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polyetylene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acetabular insert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rgbClr val="C76B1F"/>
                          </a:solidFill>
                          <a:effectLst/>
                          <a:latin typeface="Arial Narrow" panose="020B0606020202030204" pitchFamily="34" charset="0"/>
                        </a:rPr>
                        <a:t>Acetabular component: preassembled polyethylene</a:t>
                      </a:r>
                      <a:endParaRPr lang="en-GB" sz="2500" b="0" i="0" u="none" strike="noStrike" dirty="0">
                        <a:solidFill>
                          <a:srgbClr val="C76B1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604688687"/>
                  </a:ext>
                </a:extLst>
              </a:tr>
              <a:tr h="1005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femoral components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femoral stems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Nonmodular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straight cemented femoral stems- primary surgery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Modular head stem (standard): cemented straight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3146513695"/>
                  </a:ext>
                </a:extLst>
              </a:tr>
              <a:tr h="1005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Nonmodular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anatomic cemented femoral stems - primary surgery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Modular head stem (standard): cemented anatomical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835222785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Modular cemented femoral stems - primary surgery</a:t>
                      </a:r>
                      <a:endParaRPr lang="en-GB" sz="25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Femoral stem with modular neck: cemented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4024600713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Cemented femoral stems conservative - primary surgery</a:t>
                      </a:r>
                      <a:endParaRPr lang="en-GB" sz="25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Methaphyseal</a:t>
                      </a:r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(short stem) prosthesis: cemented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659233748"/>
                  </a:ext>
                </a:extLst>
              </a:tr>
              <a:tr h="1005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Nonmodular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straight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femoral stems - primary surgery</a:t>
                      </a:r>
                      <a:endParaRPr lang="en-GB" sz="25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Modular head stem (standard): </a:t>
                      </a:r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straight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42781502"/>
                  </a:ext>
                </a:extLst>
              </a:tr>
              <a:tr h="13019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Nonmodular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anatomic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femoral stems</a:t>
                      </a:r>
                    </a:p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- primary surgery</a:t>
                      </a:r>
                      <a:endParaRPr lang="en-GB" sz="25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Modular head stem (standard): </a:t>
                      </a:r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anatomical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3072242817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Modular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femoral stems - primary surgery</a:t>
                      </a:r>
                      <a:endParaRPr lang="en-GB" sz="25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Femoral stem with modular neck: </a:t>
                      </a:r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525441116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femoral stems conservative - primary surgery</a:t>
                      </a:r>
                      <a:endParaRPr lang="en-GB" sz="25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Methaphyseal</a:t>
                      </a:r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(short stem) prosthesis: </a:t>
                      </a:r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702439380"/>
                  </a:ext>
                </a:extLst>
              </a:tr>
              <a:tr h="753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Hip resurfacing femoral components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Resurfacing head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024777861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/>
                </a:tc>
                <a:tc>
                  <a:txBody>
                    <a:bodyPr/>
                    <a:lstStyle/>
                    <a:p>
                      <a:pPr marL="0" marR="0" lvl="0" indent="0" algn="ctr" defTabSz="302401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Cemented femoral stems - revision surgery</a:t>
                      </a:r>
                      <a:endParaRPr lang="en-GB" sz="2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Femoral component: revision specific cemented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904930474"/>
                  </a:ext>
                </a:extLst>
              </a:tr>
              <a:tr h="869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Uncemented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femoral stems - revision surgery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Femoral component: revision specific </a:t>
                      </a:r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cementless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2185342496"/>
                  </a:ext>
                </a:extLst>
              </a:tr>
              <a:tr h="6719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Femoral stems for complex cases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Tumour prosthesis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810346638"/>
                  </a:ext>
                </a:extLst>
              </a:tr>
              <a:tr h="773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effectLst/>
                          <a:latin typeface="Arial Narrow" panose="020B0606020202030204" pitchFamily="34" charset="0"/>
                        </a:rPr>
                        <a:t>femoral heads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Ceramic femoral heads- partial hip replacement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Modular head: ceramic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3950383035"/>
                  </a:ext>
                </a:extLst>
              </a:tr>
              <a:tr h="773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Metal femoral heads- partial hip replacement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Modular head: metal (composition)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370433122"/>
                  </a:ext>
                </a:extLst>
              </a:tr>
              <a:tr h="773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Ceramic femoral heads- total hip replacement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Modular head: ceramic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1361165147"/>
                  </a:ext>
                </a:extLst>
              </a:tr>
              <a:tr h="773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Metal femoral heads- total hip replacement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Modular head: metal (composition)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493842998"/>
                  </a:ext>
                </a:extLst>
              </a:tr>
              <a:tr h="773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Hip prosthesis-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biarticular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cups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Bipolar head (</a:t>
                      </a:r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monobloc</a:t>
                      </a:r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or modular)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455322818"/>
                  </a:ext>
                </a:extLst>
              </a:tr>
              <a:tr h="773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Onepiece</a:t>
                      </a:r>
                      <a:r>
                        <a:rPr lang="en-GB" sz="25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prosthesis- hip </a:t>
                      </a:r>
                      <a:r>
                        <a:rPr lang="en-GB" sz="25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hemireplacement</a:t>
                      </a:r>
                      <a:endParaRPr lang="en-GB" sz="25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2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Femoral component: </a:t>
                      </a:r>
                      <a:r>
                        <a:rPr lang="en-GB" sz="250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monobloc</a:t>
                      </a:r>
                      <a:endParaRPr lang="en-GB" sz="25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37" marR="5437" marT="5437" marB="0" anchor="ctr"/>
                </a:tc>
                <a:extLst>
                  <a:ext uri="{0D108BD9-81ED-4DB2-BD59-A6C34878D82A}">
                    <a16:rowId xmlns:a16="http://schemas.microsoft.com/office/drawing/2014/main" val="3299430258"/>
                  </a:ext>
                </a:extLst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28" t="20068" r="24146" b="34378"/>
          <a:stretch/>
        </p:blipFill>
        <p:spPr bwMode="auto">
          <a:xfrm>
            <a:off x="26181255" y="178958"/>
            <a:ext cx="4051806" cy="271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285857"/>
            <a:ext cx="2125840" cy="212584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532082"/>
            <a:ext cx="1901746" cy="16266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arrotondato 8"/>
          <p:cNvSpPr/>
          <p:nvPr/>
        </p:nvSpPr>
        <p:spPr>
          <a:xfrm>
            <a:off x="0" y="534606"/>
            <a:ext cx="30240288" cy="117280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6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19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r>
              <a:rPr kumimoji="0" lang="en-US" sz="3819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</a:t>
            </a:r>
            <a:r>
              <a:rPr kumimoji="0" lang="en-US" sz="3819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International Congress of Arthroplasty </a:t>
            </a:r>
            <a:r>
              <a:rPr kumimoji="0" lang="en-US" sz="3819" b="1" i="0" u="none" strike="noStrike" kern="1200" cap="none" spc="0" normalizeH="0" baseline="0" noProof="0" dirty="0" smtClean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Registries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6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12" b="1" i="0" u="none" strike="noStrike" kern="1200" cap="none" spc="0" normalizeH="0" baseline="0" noProof="0" dirty="0" smtClean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GB" sz="3112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Leiden, the Netherlands, </a:t>
            </a:r>
            <a:r>
              <a:rPr kumimoji="0" lang="en-GB" sz="3112" b="1" i="0" u="none" strike="noStrike" kern="1200" cap="none" spc="0" normalizeH="0" baseline="0" noProof="0" dirty="0" smtClean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June 1-3, </a:t>
            </a:r>
            <a:r>
              <a:rPr kumimoji="0" lang="en-GB" sz="3112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2019</a:t>
            </a:r>
            <a:endParaRPr kumimoji="0" lang="en-US" sz="3112" b="1" i="0" u="none" strike="noStrike" kern="1200" cap="none" spc="0" normalizeH="0" baseline="0" noProof="0" dirty="0">
              <a:ln>
                <a:noFill/>
              </a:ln>
              <a:solidFill>
                <a:srgbClr val="3588C8"/>
              </a:solidFill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62899" y="41593110"/>
            <a:ext cx="2886018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Italian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Arthroplasty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Registry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funded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 the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Directorate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General of Medical Devices and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Pharmaceutical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Service of the Italian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Ministry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</a:t>
            </a: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DF813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National Joint Registry (NJR) for England, Wales, Northern Ireland and the Isle of Man was set up by the Department of Health (DH) and Welsh Government in 2002 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DF813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Elaborazione alternativa 11"/>
          <p:cNvSpPr/>
          <p:nvPr/>
        </p:nvSpPr>
        <p:spPr>
          <a:xfrm>
            <a:off x="0" y="1903299"/>
            <a:ext cx="30240288" cy="2772390"/>
          </a:xfrm>
          <a:prstGeom prst="flowChartAlternateProcess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new collaboration on the horizon: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National Joint Registry (NJR) and the Italian Arthroplasty Registry (RIAP) towards an agreement </a:t>
            </a:r>
            <a:endParaRPr kumimoji="0" lang="en-GB" sz="5200" b="1" i="0" u="none" strike="noStrike" kern="1200" cap="none" spc="0" normalizeH="0" baseline="0" noProof="0" dirty="0" smtClean="0">
              <a:ln>
                <a:noFill/>
              </a:ln>
              <a:solidFill>
                <a:srgbClr val="DF81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F8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upon </a:t>
            </a:r>
            <a:r>
              <a:rPr kumimoji="0" lang="en-GB" sz="5200" b="1" i="0" u="none" strike="noStrike" kern="1200" cap="none" spc="0" normalizeH="0" baseline="0" noProof="0" dirty="0">
                <a:ln>
                  <a:noFill/>
                </a:ln>
                <a:solidFill>
                  <a:srgbClr val="DF8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common component database and device classification systems </a:t>
            </a:r>
            <a:r>
              <a:rPr kumimoji="0" lang="en-GB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F8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harmonisation</a:t>
            </a:r>
            <a:endParaRPr kumimoji="0" lang="en-GB" sz="5200" b="1" i="0" u="none" strike="noStrike" kern="1200" cap="none" spc="0" normalizeH="0" baseline="0" noProof="0" dirty="0">
              <a:ln>
                <a:noFill/>
              </a:ln>
              <a:solidFill>
                <a:srgbClr val="DF81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9261438" y="7085182"/>
            <a:ext cx="6184232" cy="95826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CND </a:t>
            </a:r>
            <a:r>
              <a:rPr kumimoji="0" lang="it-IT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588C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terminals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3588C8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4016191" y="7099347"/>
            <a:ext cx="6623075" cy="9287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NJR </a:t>
            </a:r>
            <a:r>
              <a:rPr kumimoji="0" lang="it-IT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588C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combinations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3588C8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" name="Freccia in giù 14"/>
          <p:cNvSpPr/>
          <p:nvPr/>
        </p:nvSpPr>
        <p:spPr>
          <a:xfrm>
            <a:off x="21644837" y="7970311"/>
            <a:ext cx="1469571" cy="617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ccia in giù 15"/>
          <p:cNvSpPr/>
          <p:nvPr/>
        </p:nvSpPr>
        <p:spPr>
          <a:xfrm>
            <a:off x="26619009" y="7937654"/>
            <a:ext cx="1469571" cy="617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8508880" y="40774434"/>
            <a:ext cx="10914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Table</a:t>
            </a:r>
            <a:r>
              <a:rPr kumimoji="0" lang="it-IT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1. Hip </a:t>
            </a:r>
            <a:r>
              <a:rPr kumimoji="0" lang="it-IT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joint </a:t>
            </a:r>
            <a:r>
              <a:rPr kumimoji="0" lang="it-IT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components</a:t>
            </a:r>
            <a:r>
              <a:rPr kumimoji="0" lang="it-IT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: CND terminal </a:t>
            </a:r>
            <a:r>
              <a:rPr kumimoji="0" lang="it-IT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level</a:t>
            </a:r>
            <a:r>
              <a:rPr kumimoji="0" lang="it-IT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vs NJR </a:t>
            </a:r>
            <a:r>
              <a:rPr kumimoji="0" lang="it-IT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attributes</a:t>
            </a:r>
            <a:r>
              <a:rPr kumimoji="0" lang="it-IT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it-IT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combination</a:t>
            </a:r>
            <a:endParaRPr kumimoji="0" lang="it-IT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850698" y="7865183"/>
            <a:ext cx="17122430" cy="33475318"/>
            <a:chOff x="850698" y="7541333"/>
            <a:chExt cx="17122430" cy="33475318"/>
          </a:xfrm>
        </p:grpSpPr>
        <p:pic>
          <p:nvPicPr>
            <p:cNvPr id="38" name="Immagine 3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96360" y="38690235"/>
              <a:ext cx="2326416" cy="2326416"/>
            </a:xfrm>
            <a:prstGeom prst="rect">
              <a:avLst/>
            </a:prstGeom>
          </p:spPr>
        </p:pic>
        <p:grpSp>
          <p:nvGrpSpPr>
            <p:cNvPr id="17" name="Gruppo 16"/>
            <p:cNvGrpSpPr/>
            <p:nvPr/>
          </p:nvGrpSpPr>
          <p:grpSpPr>
            <a:xfrm>
              <a:off x="850698" y="7541333"/>
              <a:ext cx="17122430" cy="33382584"/>
              <a:chOff x="850698" y="7503233"/>
              <a:chExt cx="17122430" cy="33382584"/>
            </a:xfrm>
          </p:grpSpPr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1006025" y="7503233"/>
                <a:ext cx="16924800" cy="97325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4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588C8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INTRODUCTION </a:t>
                </a: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24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Medical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device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classification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systems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are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essential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to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run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market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surveillance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vigilance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activities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They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allow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to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organize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medical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devices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in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homogeneous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categories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products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intended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to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perform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similar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diagnostic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or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therapeutic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intervention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 </a:t>
                </a: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24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The 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2007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Italian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Ministry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Health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(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MoH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)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Decree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established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the "National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Classification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Medical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Devices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" (CND).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Then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Italian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Arthroplasty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Registry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(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RIAP) set 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up the RIAP-DM-Dictionary and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classified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devices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using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the CND. 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latest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available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version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CND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classification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available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for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consultation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on 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Italian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Ministry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Health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website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at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85296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http://www.salute.gov.it</a:t>
                </a:r>
                <a:r>
                  <a:rPr kumimoji="0" lang="it-IT" altLang="en-US" sz="36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085296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/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</a:t>
                </a: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24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The National Joint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Registry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(NJR)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collects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information on all hip,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knee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ankle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elbow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shoulder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replacements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NJR 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Component database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based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on a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detailed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device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classification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It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combines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information to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identify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implanted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device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and a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description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its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technical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characteristics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thus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allowing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comparison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different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prostheses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performance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</a:t>
                </a: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24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aim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study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to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describe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the first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steps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taken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towards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harmonisation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CND and NJR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classifications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in 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framework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the future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collaboration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between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NJR and RIAP, to create a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shared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international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database of 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orthopaedic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prostheses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</a:t>
                </a:r>
              </a:p>
            </p:txBody>
          </p:sp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1006025" y="17487385"/>
                <a:ext cx="16924799" cy="2580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4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588C8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METHODS</a:t>
                </a: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CND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organized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in 21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anatomical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/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functional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categories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each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one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identified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by a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letter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Category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P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includes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Implantable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prosthetic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devices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It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organized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in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groups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and sub-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groups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up to 7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levels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according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to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specific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technical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characteristics</a:t>
                </a:r>
                <a:r>
                  <a:rPr kumimoji="0" lang="it-IT" alt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(fig. 1). </a:t>
                </a: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1003098" y="36659977"/>
                <a:ext cx="16924799" cy="2144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4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588C8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CONCLUSION</a:t>
                </a:r>
              </a:p>
              <a:p>
                <a:pPr lvl="0" algn="just" defTabSz="914426" eaLnBrk="0" fontAlgn="base" hangingPunct="0">
                  <a:spcBef>
                    <a:spcPct val="0"/>
                  </a:spcBef>
                  <a:spcAft>
                    <a:spcPts val="800"/>
                  </a:spcAft>
                  <a:defRPr/>
                </a:pPr>
                <a:r>
                  <a:rPr lang="en-US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The harmonization of different classification systems is the first step towards the organization of an international component database since their comparability enables the integration of devices from different databases.</a:t>
                </a:r>
                <a:endParaRPr lang="en-GB" altLang="en-US" sz="3600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grpSp>
            <p:nvGrpSpPr>
              <p:cNvPr id="37" name="Gruppo 36"/>
              <p:cNvGrpSpPr/>
              <p:nvPr/>
            </p:nvGrpSpPr>
            <p:grpSpPr>
              <a:xfrm>
                <a:off x="2423517" y="28277205"/>
                <a:ext cx="14211009" cy="4101618"/>
                <a:chOff x="13662004" y="26123729"/>
                <a:chExt cx="14211009" cy="4101618"/>
              </a:xfrm>
            </p:grpSpPr>
            <p:pic>
              <p:nvPicPr>
                <p:cNvPr id="31" name="Immagine 30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16200000">
                  <a:off x="18944646" y="20841087"/>
                  <a:ext cx="3645724" cy="14211008"/>
                </a:xfrm>
                <a:prstGeom prst="rect">
                  <a:avLst/>
                </a:prstGeom>
              </p:spPr>
            </p:pic>
            <p:sp>
              <p:nvSpPr>
                <p:cNvPr id="24" name="Rettangolo 23"/>
                <p:cNvSpPr/>
                <p:nvPr/>
              </p:nvSpPr>
              <p:spPr>
                <a:xfrm>
                  <a:off x="13662004" y="29763682"/>
                  <a:ext cx="14211009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26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4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Figure 2</a:t>
                  </a:r>
                  <a:r>
                    <a:rPr kumimoji="0" lang="it-IT" altLang="en-US" sz="2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: NJR </a:t>
                  </a:r>
                  <a:r>
                    <a:rPr kumimoji="0" lang="it-IT" altLang="en-US" sz="2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structure</a:t>
                  </a:r>
                  <a:r>
                    <a:rPr kumimoji="0" lang="it-IT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 for </a:t>
                  </a:r>
                  <a:r>
                    <a:rPr kumimoji="0" lang="it-IT" altLang="en-US" sz="2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acetabular</a:t>
                  </a:r>
                  <a:r>
                    <a:rPr kumimoji="0" lang="it-IT" altLang="en-US" sz="2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 component </a:t>
                  </a:r>
                  <a:endParaRPr kumimoji="0" lang="it-IT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5" name="CasellaDiTesto 24"/>
              <p:cNvSpPr txBox="1"/>
              <p:nvPr/>
            </p:nvSpPr>
            <p:spPr>
              <a:xfrm>
                <a:off x="1003099" y="34655671"/>
                <a:ext cx="16924798" cy="1431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lvl="0" algn="just" defTabSz="914426" eaLnBrk="0" fontAlgn="base" hangingPunct="0">
                  <a:spcBef>
                    <a:spcPct val="0"/>
                  </a:spcBef>
                  <a:spcAft>
                    <a:spcPts val="1800"/>
                  </a:spcAft>
                  <a:defRPr sz="3600">
                    <a:solidFill>
                      <a:srgbClr val="00000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588C8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RESULTS</a:t>
                </a: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 </a:t>
                </a:r>
                <a:r>
                  <a:rPr kumimoji="0" lang="it-IT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combination</a:t>
                </a: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attributes</a:t>
                </a: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in the NJR </a:t>
                </a:r>
                <a:r>
                  <a:rPr kumimoji="0" lang="it-IT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taxonomy</a:t>
                </a: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was</a:t>
                </a: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found</a:t>
                </a: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for </a:t>
                </a:r>
                <a:r>
                  <a:rPr kumimoji="0" lang="it-IT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each</a:t>
                </a: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CND terminal </a:t>
                </a:r>
                <a:r>
                  <a:rPr kumimoji="0" lang="it-IT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levels</a:t>
                </a: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(</a:t>
                </a:r>
                <a:r>
                  <a:rPr kumimoji="0" lang="it-IT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tab</a:t>
                </a:r>
                <a:r>
                  <a:rPr kumimoji="0" lang="it-IT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1). </a:t>
                </a:r>
              </a:p>
            </p:txBody>
          </p:sp>
          <p:grpSp>
            <p:nvGrpSpPr>
              <p:cNvPr id="26" name="Gruppo 25"/>
              <p:cNvGrpSpPr/>
              <p:nvPr/>
            </p:nvGrpSpPr>
            <p:grpSpPr>
              <a:xfrm>
                <a:off x="850698" y="20628200"/>
                <a:ext cx="16933536" cy="2999962"/>
                <a:chOff x="12716411" y="19936704"/>
                <a:chExt cx="16933536" cy="2999962"/>
              </a:xfrm>
            </p:grpSpPr>
            <p:sp>
              <p:nvSpPr>
                <p:cNvPr id="19" name="Rettangolo 18"/>
                <p:cNvSpPr/>
                <p:nvPr/>
              </p:nvSpPr>
              <p:spPr>
                <a:xfrm>
                  <a:off x="12716411" y="22475001"/>
                  <a:ext cx="16933536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26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4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Figure </a:t>
                  </a:r>
                  <a:r>
                    <a:rPr kumimoji="0" lang="it-IT" altLang="en-US" sz="2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1: CND </a:t>
                  </a:r>
                  <a:r>
                    <a:rPr kumimoji="0" lang="it-IT" altLang="en-US" sz="2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structure</a:t>
                  </a:r>
                  <a:r>
                    <a:rPr kumimoji="0" lang="it-IT" alt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 for hip </a:t>
                  </a:r>
                  <a:r>
                    <a:rPr kumimoji="0" lang="it-IT" altLang="en-US" sz="2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prostheses</a:t>
                  </a:r>
                  <a:r>
                    <a:rPr kumimoji="0" lang="it-IT" altLang="en-US" sz="2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rPr>
                    <a:t> </a:t>
                  </a:r>
                  <a:endParaRPr kumimoji="0" lang="it-IT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uppo 27"/>
                <p:cNvGrpSpPr/>
                <p:nvPr/>
              </p:nvGrpSpPr>
              <p:grpSpPr>
                <a:xfrm>
                  <a:off x="12816209" y="19936704"/>
                  <a:ext cx="16719880" cy="2761163"/>
                  <a:chOff x="12563841" y="23049869"/>
                  <a:chExt cx="16719880" cy="2761163"/>
                </a:xfrm>
              </p:grpSpPr>
              <p:sp>
                <p:nvSpPr>
                  <p:cNvPr id="29" name="CasellaDiTesto 28"/>
                  <p:cNvSpPr txBox="1"/>
                  <p:nvPr/>
                </p:nvSpPr>
                <p:spPr>
                  <a:xfrm>
                    <a:off x="12563841" y="23265371"/>
                    <a:ext cx="3236332" cy="1871570"/>
                  </a:xfrm>
                  <a:prstGeom prst="flowChartAlternateProcess">
                    <a:avLst/>
                  </a:prstGeom>
                  <a:noFill/>
                  <a:ln>
                    <a:solidFill>
                      <a:srgbClr val="3588C8"/>
                    </a:solidFill>
                  </a:ln>
                  <a:effectLst>
                    <a:glow rad="101600">
                      <a:srgbClr val="3588C8">
                        <a:alpha val="60000"/>
                      </a:srgbClr>
                    </a:glow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2800" b="0" i="0" u="none" strike="noStrike" kern="1200" cap="none" spc="0" normalizeH="0" baseline="0" noProof="0" dirty="0" err="1">
                        <a:ln>
                          <a:solidFill>
                            <a:srgbClr val="3588C8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Category</a:t>
                    </a:r>
                    <a:r>
                      <a:rPr kumimoji="0" lang="it-IT" sz="2800" b="0" i="0" u="none" strike="noStrike" kern="1200" cap="none" spc="0" normalizeH="0" baseline="0" noProof="0" dirty="0">
                        <a:ln>
                          <a:solidFill>
                            <a:srgbClr val="3588C8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P: </a:t>
                    </a: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«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Implantable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prosthetic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devices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and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osteosynthesis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devices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»</a:t>
                    </a:r>
                    <a:r>
                      <a:rPr kumimoji="0" lang="it-IT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endParaRPr kumimoji="0" lang="en-GB" sz="25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CasellaDiTesto 29"/>
                  <p:cNvSpPr txBox="1"/>
                  <p:nvPr/>
                </p:nvSpPr>
                <p:spPr>
                  <a:xfrm>
                    <a:off x="16184845" y="23238692"/>
                    <a:ext cx="3670851" cy="2300830"/>
                  </a:xfrm>
                  <a:prstGeom prst="flowChartAlternateProcess">
                    <a:avLst/>
                  </a:prstGeom>
                  <a:noFill/>
                  <a:ln>
                    <a:solidFill>
                      <a:srgbClr val="3588C8"/>
                    </a:solidFill>
                  </a:ln>
                  <a:effectLst>
                    <a:glow rad="101600">
                      <a:srgbClr val="3588C8">
                        <a:alpha val="60000"/>
                      </a:srgbClr>
                    </a:glow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2800" b="0" i="0" u="none" strike="noStrike" kern="1200" cap="none" spc="0" normalizeH="0" baseline="0" noProof="0" dirty="0" smtClean="0">
                        <a:ln>
                          <a:solidFill>
                            <a:srgbClr val="3588C8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Group </a:t>
                    </a:r>
                    <a:r>
                      <a:rPr kumimoji="0" lang="it-IT" sz="2800" b="0" i="0" u="none" strike="noStrike" kern="1200" cap="none" spc="0" normalizeH="0" baseline="0" noProof="0" dirty="0">
                        <a:ln>
                          <a:solidFill>
                            <a:srgbClr val="3588C8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P09: </a:t>
                    </a: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«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orthopaedic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prostheses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,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osteosynthesis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devices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,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devices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for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tendons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and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ligaments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synthesis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»</a:t>
                    </a:r>
                    <a:r>
                      <a:rPr kumimoji="0" lang="it-IT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endParaRPr kumimoji="0" lang="en-GB" sz="25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CasellaDiTesto 31"/>
                  <p:cNvSpPr txBox="1"/>
                  <p:nvPr/>
                </p:nvSpPr>
                <p:spPr>
                  <a:xfrm>
                    <a:off x="20138800" y="23677483"/>
                    <a:ext cx="2994693" cy="1013051"/>
                  </a:xfrm>
                  <a:prstGeom prst="flowChartAlternateProcess">
                    <a:avLst/>
                  </a:prstGeom>
                  <a:noFill/>
                  <a:ln>
                    <a:solidFill>
                      <a:srgbClr val="3588C8"/>
                    </a:solidFill>
                  </a:ln>
                  <a:effectLst>
                    <a:glow rad="101600">
                      <a:srgbClr val="3588C8">
                        <a:alpha val="60000"/>
                      </a:srgbClr>
                    </a:glow>
                  </a:effectLst>
                </p:spPr>
                <p:txBody>
                  <a:bodyPr wrap="square" rtlCol="0" anchor="ctr" anchorCtr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2800" b="0" i="0" u="none" strike="noStrike" kern="1200" cap="none" spc="0" normalizeH="0" baseline="0" noProof="0" dirty="0" smtClean="0">
                        <a:ln>
                          <a:solidFill>
                            <a:srgbClr val="3588C8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Sub-</a:t>
                    </a:r>
                    <a:r>
                      <a:rPr kumimoji="0" lang="it-IT" sz="2800" b="0" i="0" u="none" strike="noStrike" kern="1200" cap="none" spc="0" normalizeH="0" baseline="0" noProof="0" dirty="0" err="1" smtClean="0">
                        <a:ln>
                          <a:solidFill>
                            <a:srgbClr val="3588C8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group</a:t>
                    </a:r>
                    <a:r>
                      <a:rPr kumimoji="0" lang="it-IT" sz="2800" b="0" i="0" u="none" strike="noStrike" kern="1200" cap="none" spc="0" normalizeH="0" baseline="0" noProof="0" dirty="0" smtClean="0">
                        <a:ln>
                          <a:solidFill>
                            <a:srgbClr val="3588C8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sz="2800" b="0" i="0" u="none" strike="noStrike" kern="1200" cap="none" spc="0" normalizeH="0" baseline="0" noProof="0" dirty="0">
                        <a:ln>
                          <a:solidFill>
                            <a:srgbClr val="3588C8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P0908: 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«hip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prosthesis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»</a:t>
                    </a:r>
                    <a:endParaRPr kumimoji="0" lang="en-GB" altLang="en-US" sz="25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CasellaDiTesto 32"/>
                  <p:cNvSpPr txBox="1"/>
                  <p:nvPr/>
                </p:nvSpPr>
                <p:spPr>
                  <a:xfrm>
                    <a:off x="23508001" y="23226632"/>
                    <a:ext cx="5775720" cy="2230398"/>
                  </a:xfrm>
                  <a:prstGeom prst="flowChartAlternateProcess">
                    <a:avLst/>
                  </a:prstGeom>
                  <a:noFill/>
                  <a:ln>
                    <a:solidFill>
                      <a:srgbClr val="3588C8"/>
                    </a:solidFill>
                  </a:ln>
                  <a:effectLst>
                    <a:glow rad="101600">
                      <a:srgbClr val="3588C8">
                        <a:alpha val="60000"/>
                      </a:srgbClr>
                    </a:glow>
                  </a:effectLst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Levels</a:t>
                    </a:r>
                    <a:r>
                      <a:rPr kumimoji="0" lang="it-IT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characteristics</a:t>
                    </a:r>
                    <a:r>
                      <a:rPr kumimoji="0" lang="it-IT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:</a:t>
                    </a:r>
                  </a:p>
                  <a:p>
                    <a:pPr marL="342910" marR="0" lvl="0" indent="-34291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 typeface="Wingdings" panose="05000000000000000000" pitchFamily="2" charset="2"/>
                      <a:buChar char="Ø"/>
                      <a:tabLst/>
                      <a:defRPr/>
                    </a:pP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Anatomic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component</a:t>
                    </a:r>
                  </a:p>
                  <a:p>
                    <a:pPr marL="342910" marR="0" lvl="0" indent="-34291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 typeface="Wingdings" panose="05000000000000000000" pitchFamily="2" charset="2"/>
                      <a:buChar char="Ø"/>
                      <a:tabLst/>
                      <a:defRPr/>
                    </a:pP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Type</a:t>
                    </a:r>
                    <a:endParaRPr kumimoji="0" lang="it-IT" altLang="en-US" sz="25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endParaRPr>
                  </a:p>
                  <a:p>
                    <a:pPr marL="342910" marR="0" lvl="0" indent="-34291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 typeface="Wingdings" panose="05000000000000000000" pitchFamily="2" charset="2"/>
                      <a:buChar char="Ø"/>
                      <a:tabLst/>
                      <a:defRPr/>
                    </a:pP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Fixation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method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(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cemented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or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cementless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) </a:t>
                    </a:r>
                  </a:p>
                  <a:p>
                    <a:pPr marL="342910" marR="0" lvl="0" indent="-34291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 typeface="Wingdings" panose="05000000000000000000" pitchFamily="2" charset="2"/>
                      <a:buChar char="Ø"/>
                      <a:tabLst/>
                      <a:defRPr/>
                    </a:pP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Material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(metal,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ceramic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 or </a:t>
                    </a:r>
                    <a:r>
                      <a:rPr kumimoji="0" lang="it-IT" altLang="en-US" sz="25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polyethylene</a:t>
                    </a:r>
                    <a:r>
                      <a:rPr kumimoji="0" lang="it-IT" alt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rPr>
                      <a:t>)</a:t>
                    </a:r>
                    <a:endParaRPr kumimoji="0" lang="en-GB" sz="25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ccia circolare in su 33"/>
                  <p:cNvSpPr/>
                  <p:nvPr/>
                </p:nvSpPr>
                <p:spPr>
                  <a:xfrm rot="573230">
                    <a:off x="14533913" y="25368581"/>
                    <a:ext cx="1699436" cy="442451"/>
                  </a:xfrm>
                  <a:prstGeom prst="curvedUpArrow">
                    <a:avLst>
                      <a:gd name="adj1" fmla="val 37136"/>
                      <a:gd name="adj2" fmla="val 80007"/>
                      <a:gd name="adj3" fmla="val 44816"/>
                    </a:avLst>
                  </a:prstGeom>
                  <a:ln>
                    <a:solidFill>
                      <a:srgbClr val="3588C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" name="Freccia circolare in su 34"/>
                  <p:cNvSpPr/>
                  <p:nvPr/>
                </p:nvSpPr>
                <p:spPr>
                  <a:xfrm rot="907233" flipV="1">
                    <a:off x="19694594" y="23049869"/>
                    <a:ext cx="1984216" cy="475446"/>
                  </a:xfrm>
                  <a:prstGeom prst="curvedUpArrow">
                    <a:avLst>
                      <a:gd name="adj1" fmla="val 37136"/>
                      <a:gd name="adj2" fmla="val 80007"/>
                      <a:gd name="adj3" fmla="val 44816"/>
                    </a:avLst>
                  </a:prstGeom>
                  <a:ln>
                    <a:solidFill>
                      <a:srgbClr val="3588C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6" name="Freccia circolare in su 35"/>
                  <p:cNvSpPr/>
                  <p:nvPr/>
                </p:nvSpPr>
                <p:spPr>
                  <a:xfrm rot="816749">
                    <a:off x="21863646" y="25004702"/>
                    <a:ext cx="1727472" cy="500129"/>
                  </a:xfrm>
                  <a:prstGeom prst="curvedUpArrow">
                    <a:avLst>
                      <a:gd name="adj1" fmla="val 37136"/>
                      <a:gd name="adj2" fmla="val 80007"/>
                      <a:gd name="adj3" fmla="val 44816"/>
                    </a:avLst>
                  </a:prstGeom>
                  <a:ln>
                    <a:solidFill>
                      <a:srgbClr val="3588C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39" name="Text Box 6"/>
              <p:cNvSpPr txBox="1">
                <a:spLocks noChangeArrowheads="1"/>
              </p:cNvSpPr>
              <p:nvPr/>
            </p:nvSpPr>
            <p:spPr bwMode="auto">
              <a:xfrm>
                <a:off x="1003099" y="39087133"/>
                <a:ext cx="14194172" cy="17986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just" defTabSz="914426" eaLnBrk="0" fontAlgn="base" hangingPunct="0">
                  <a:spcBef>
                    <a:spcPct val="0"/>
                  </a:spcBef>
                  <a:spcAft>
                    <a:spcPts val="800"/>
                  </a:spcAft>
                  <a:defRPr/>
                </a:pP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On 4</a:t>
                </a:r>
                <a:r>
                  <a:rPr lang="it-IT" altLang="en-US" sz="3600" baseline="300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th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March 2019, the EU 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Commission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adopted</a:t>
                </a:r>
                <a:r>
                  <a:rPr lang="en-GB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CND nomenclature as a base to support the activity of the future European database of medical devices EUDAMED. In this frame, the r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esults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achieved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through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this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study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are 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even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more </a:t>
                </a:r>
                <a:r>
                  <a:rPr lang="it-IT" altLang="en-US" sz="3600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interesting</a:t>
                </a:r>
                <a:r>
                  <a:rPr lang="it-IT" altLang="en-US" sz="36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. </a:t>
                </a:r>
                <a:endParaRPr lang="en-US" altLang="en-US" sz="3600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1" name="Rettangolo 40"/>
              <p:cNvSpPr/>
              <p:nvPr/>
            </p:nvSpPr>
            <p:spPr>
              <a:xfrm>
                <a:off x="1003099" y="32525784"/>
                <a:ext cx="1697002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Both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CND and NJR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taxonomies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were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matched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compared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for hip joint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components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to associate to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each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CND terminal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level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similar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description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obtained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combinating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attributes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in the NJR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taxonomy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</a:t>
                </a:r>
                <a:endParaRPr kumimoji="0" lang="en-US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3" name="Rettangolo 42"/>
              <p:cNvSpPr/>
              <p:nvPr/>
            </p:nvSpPr>
            <p:spPr>
              <a:xfrm>
                <a:off x="1003098" y="24166275"/>
                <a:ext cx="16970030" cy="3647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NJR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classification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system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flat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/non-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hierarchical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structure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NJR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taxonomy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dynamic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provides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each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anatomical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joint with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several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attributes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(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anatomic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component,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type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material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fixation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method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design,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size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) (fig. 2).</a:t>
                </a:r>
              </a:p>
              <a:p>
                <a:pPr marL="0" marR="0" lvl="0" indent="0" algn="just" defTabSz="914426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advantages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this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architecture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: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it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comprehensive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and</a:t>
                </a:r>
                <a:r>
                  <a:rPr kumimoji="0" lang="en-GB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flexible</a:t>
                </a:r>
                <a:r>
                  <a:rPr kumimoji="0" lang="en-GB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it supports validation through incorporation of business rules, 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upload of data by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industry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easy.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Moreover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,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it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supports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GB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ease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speed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computational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analysis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of the </a:t>
                </a:r>
                <a:r>
                  <a:rPr kumimoji="0" lang="it-IT" alt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underlying</a:t>
                </a:r>
                <a:r>
                  <a:rPr kumimoji="0" lang="it-IT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database</a:t>
                </a:r>
                <a:r>
                  <a:rPr kumimoji="0" lang="en-GB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. </a:t>
                </a:r>
                <a:endParaRPr kumimoji="0" lang="it-IT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40" name="Immagin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5036" y="463782"/>
            <a:ext cx="3029123" cy="1972917"/>
          </a:xfrm>
          <a:prstGeom prst="rect">
            <a:avLst/>
          </a:prstGeom>
        </p:spPr>
      </p:pic>
      <p:grpSp>
        <p:nvGrpSpPr>
          <p:cNvPr id="22" name="Gruppo 21"/>
          <p:cNvGrpSpPr/>
          <p:nvPr/>
        </p:nvGrpSpPr>
        <p:grpSpPr>
          <a:xfrm>
            <a:off x="1006025" y="5691542"/>
            <a:ext cx="28121426" cy="1608133"/>
            <a:chOff x="1006025" y="4872392"/>
            <a:chExt cx="28121426" cy="1608133"/>
          </a:xfrm>
        </p:grpSpPr>
        <p:sp>
          <p:nvSpPr>
            <p:cNvPr id="18" name="Rettangolo 17"/>
            <p:cNvSpPr/>
            <p:nvPr/>
          </p:nvSpPr>
          <p:spPr>
            <a:xfrm>
              <a:off x="1006025" y="4872392"/>
              <a:ext cx="28121426" cy="16081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13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1</a:t>
              </a: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National Centre for clinical excellence, healthcare quality and safety, Italian national Institute of Health, Rome (Italy) </a:t>
              </a:r>
            </a:p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3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2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National Centre for disease prevention and health promotion, Italian national Institute of Health, Rome (Italy)</a:t>
              </a:r>
            </a:p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3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3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Department of Mechanical engineering, La Sapienza University of Rome, Rome (Italy)</a:t>
              </a:r>
            </a:p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3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4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General Directorate of medical devices and pharmaceutical service, Italian Ministry of Health, Rome (Italy</a:t>
              </a: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)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15138947" y="4930119"/>
              <a:ext cx="12562536" cy="1225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3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5</a:t>
              </a: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Northgate Public Services, London (United Kingdom)</a:t>
              </a:r>
            </a:p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3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6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ODEP, Beyond Compliance, London (United Kingdom)</a:t>
              </a:r>
            </a:p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3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7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588C8"/>
                  </a:solidFill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National Joint Registry for England, Wales, Northern Ireland and the Isle of Man, London (United Kingdom)</a:t>
              </a:r>
            </a:p>
          </p:txBody>
        </p:sp>
      </p:grpSp>
      <p:sp>
        <p:nvSpPr>
          <p:cNvPr id="44" name="Rettangolo 43"/>
          <p:cNvSpPr/>
          <p:nvPr/>
        </p:nvSpPr>
        <p:spPr>
          <a:xfrm>
            <a:off x="0" y="4769825"/>
            <a:ext cx="30240288" cy="920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Torre M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Franzò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1,3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Carrani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E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Sampaolo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L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Marinozzi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F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Bini F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Stella E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Caton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E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Swanson M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Tucker K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Armstrong R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Young E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srgbClr val="3588C8"/>
                </a:solidFill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7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36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30000" noProof="0" dirty="0" smtClean="0">
              <a:ln>
                <a:noFill/>
              </a:ln>
              <a:solidFill>
                <a:srgbClr val="3588C8"/>
              </a:solidFill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45" name="Immagine 4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35000"/>
                    </a14:imgEffect>
                    <a14:imgEffect>
                      <a14:brightnessContrast bright="-10000" contras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5291" y="736687"/>
            <a:ext cx="4582447" cy="10117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40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1247</Words>
  <Application>Microsoft Office PowerPoint</Application>
  <PresentationFormat>Personalizzato</PresentationFormat>
  <Paragraphs>132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Tema di Office</vt:lpstr>
      <vt:lpstr>Presentazione standard di PowerPoint</vt:lpstr>
    </vt:vector>
  </TitlesOfParts>
  <Company>Istituto Superiore di Sanità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michela franzo</dc:creator>
  <cp:lastModifiedBy>Ceccarelli Stefania</cp:lastModifiedBy>
  <cp:revision>75</cp:revision>
  <dcterms:created xsi:type="dcterms:W3CDTF">2019-05-17T09:17:02Z</dcterms:created>
  <dcterms:modified xsi:type="dcterms:W3CDTF">2019-05-28T12:23:09Z</dcterms:modified>
</cp:coreProperties>
</file>